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charts/chart142.xml" ContentType="application/vnd.openxmlformats-officedocument.drawingml.chart+xml"/>
  <Override PartName="/ppt/charts/chart141.xml" ContentType="application/vnd.openxmlformats-officedocument.drawingml.chart+xml"/>
  <Override PartName="/ppt/charts/chart140.xml" ContentType="application/vnd.openxmlformats-officedocument.drawingml.chart+xml"/>
  <Override PartName="/ppt/charts/chart139.xml" ContentType="application/vnd.openxmlformats-officedocument.drawingml.chart+xml"/>
  <Override PartName="/ppt/charts/chart138.xml" ContentType="application/vnd.openxmlformats-officedocument.drawingml.chart+xml"/>
  <Override PartName="/ppt/charts/chart136.xml" ContentType="application/vnd.openxmlformats-officedocument.drawingml.chart+xml"/>
  <Override PartName="/ppt/charts/chart137.xml" ContentType="application/vnd.openxmlformats-officedocument.drawingml.chart+xml"/>
  <Override PartName="/ppt/charts/chart135.xml" ContentType="application/vnd.openxmlformats-officedocument.drawingml.chart+xml"/>
  <Override PartName="/ppt/charts/chart134.xml" ContentType="application/vnd.openxmlformats-officedocument.drawingml.chart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0.png" ContentType="image/png"/>
  <Override PartName="/ppt/media/image27.png" ContentType="image/png"/>
  <Override PartName="/ppt/media/image26.png" ContentType="image/png"/>
  <Override PartName="/ppt/media/image28.png" ContentType="image/png"/>
  <Override PartName="/ppt/media/image25.png" ContentType="image/png"/>
  <Override PartName="/ppt/media/image31.png" ContentType="image/png"/>
  <Override PartName="/ppt/media/image22.png" ContentType="image/png"/>
  <Override PartName="/ppt/media/image24.png" ContentType="image/png"/>
  <Override PartName="/ppt/media/image21.png" ContentType="image/png"/>
  <Override PartName="/ppt/media/image20.jpeg" ContentType="image/jpeg"/>
  <Override PartName="/ppt/media/image19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13.png" ContentType="image/png"/>
  <Override PartName="/ppt/media/image2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charts/chart13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</c:chart>
  <c:spPr>
    <a:noFill/>
    <a:ln>
      <a:noFill/>
    </a:ln>
  </c:spPr>
</c:chartSpace>
</file>

<file path=ppt/charts/chart13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</c:chart>
  <c:spPr>
    <a:noFill/>
    <a:ln>
      <a:noFill/>
    </a:ln>
  </c:spPr>
</c:chartSpace>
</file>

<file path=ppt/charts/chart13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</c:chart>
  <c:spPr>
    <a:noFill/>
    <a:ln>
      <a:noFill/>
    </a:ln>
  </c:spPr>
</c:chartSpace>
</file>

<file path=ppt/charts/chart13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</c:chart>
  <c:spPr>
    <a:noFill/>
    <a:ln>
      <a:noFill/>
    </a:ln>
  </c:spPr>
</c:chartSpace>
</file>

<file path=ppt/charts/chart13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</c:chart>
  <c:spPr>
    <a:noFill/>
    <a:ln>
      <a:noFill/>
    </a:ln>
  </c:spPr>
</c:chartSpace>
</file>

<file path=ppt/charts/chart13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</c:chart>
  <c:spPr>
    <a:noFill/>
    <a:ln>
      <a:noFill/>
    </a:ln>
  </c:spPr>
</c:chartSpace>
</file>

<file path=ppt/charts/chart14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barChart>
        <c:barDir val="col"/>
        <c:grouping val="clustered"/>
        <c:gapWidth val="100"/>
        <c:axId val="48204366"/>
        <c:axId val="53800832"/>
      </c:barChart>
      <c:catAx>
        <c:axId val="48204366"/>
        <c:scaling>
          <c:orientation val="minMax"/>
        </c:scaling>
        <c:delete val="1"/>
        <c:axPos val="b"/>
        <c:majorTickMark val="out"/>
        <c:minorTickMark val="none"/>
        <c:tickLblPos val="none"/>
        <c:spPr>
          <a:ln>
            <a:solidFill>
              <a:srgbClr val="b3b3b3"/>
            </a:solidFill>
          </a:ln>
        </c:spPr>
        <c:crossAx val="53800832"/>
        <c:crossesAt val="0"/>
        <c:auto val="1"/>
        <c:lblAlgn val="ctr"/>
        <c:lblOffset val="100"/>
      </c:catAx>
      <c:valAx>
        <c:axId val="53800832"/>
        <c:scaling>
          <c:orientation val="minMax"/>
        </c:scaling>
        <c:delete val="1"/>
        <c:axPos val="l"/>
        <c:majorTickMark val="out"/>
        <c:minorTickMark val="none"/>
        <c:tickLblPos val="none"/>
        <c:spPr>
          <a:ln>
            <a:solidFill>
              <a:srgbClr val="b3b3b3"/>
            </a:solidFill>
          </a:ln>
        </c:spPr>
        <c:crossAx val="48204366"/>
        <c:crosses val="min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</c:chart>
  <c:spPr>
    <a:noFill/>
    <a:ln>
      <a:noFill/>
    </a:ln>
  </c:spPr>
</c:chartSpace>
</file>

<file path=ppt/charts/chart14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barChart>
        <c:barDir val="col"/>
        <c:grouping val="clustered"/>
        <c:gapWidth val="100"/>
        <c:axId val="19906348"/>
        <c:axId val="99456407"/>
      </c:barChart>
      <c:catAx>
        <c:axId val="19906348"/>
        <c:scaling>
          <c:orientation val="minMax"/>
        </c:scaling>
        <c:delete val="1"/>
        <c:axPos val="b"/>
        <c:majorTickMark val="out"/>
        <c:minorTickMark val="none"/>
        <c:tickLblPos val="none"/>
        <c:spPr>
          <a:ln>
            <a:solidFill>
              <a:srgbClr val="b3b3b3"/>
            </a:solidFill>
          </a:ln>
        </c:spPr>
        <c:crossAx val="99456407"/>
        <c:crossesAt val="0"/>
        <c:auto val="1"/>
        <c:lblAlgn val="ctr"/>
        <c:lblOffset val="100"/>
      </c:catAx>
      <c:valAx>
        <c:axId val="99456407"/>
        <c:scaling>
          <c:orientation val="minMax"/>
        </c:scaling>
        <c:delete val="1"/>
        <c:axPos val="l"/>
        <c:majorTickMark val="out"/>
        <c:minorTickMark val="none"/>
        <c:tickLblPos val="none"/>
        <c:spPr>
          <a:ln>
            <a:solidFill>
              <a:srgbClr val="b3b3b3"/>
            </a:solidFill>
          </a:ln>
        </c:spPr>
        <c:crossAx val="19906348"/>
        <c:crosses val="min"/>
      </c:val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</c:chart>
  <c:spPr>
    <a:noFill/>
    <a:ln>
      <a:noFill/>
    </a:ln>
  </c:spPr>
</c:chartSpace>
</file>

<file path=ppt/charts/chart14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/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</c:chart>
  <c:spPr>
    <a:noFill/>
    <a:ln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431080" y="1152360"/>
            <a:ext cx="4280760" cy="34156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431080" y="1152360"/>
            <a:ext cx="4280760" cy="3415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5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6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431080" y="1152360"/>
            <a:ext cx="4280760" cy="34156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431080" y="1152360"/>
            <a:ext cx="4280760" cy="3415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5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417960"/>
            <a:ext cx="8519760" cy="62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4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4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chart" Target="../charts/chart141.xml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chart" Target="../charts/chart142.xml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chart" Target="../charts/chart134.xml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chart" Target="../charts/chart13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chart" Target="../charts/chart13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chart" Target="../charts/chart13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chart" Target="../charts/chart138.xml"/><Relationship Id="rId3" Type="http://schemas.openxmlformats.org/officeDocument/2006/relationships/image" Target="../media/image19.png"/><Relationship Id="rId4" Type="http://schemas.openxmlformats.org/officeDocument/2006/relationships/image" Target="../media/image20.jpe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chart" Target="../charts/chart139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chart" Target="../charts/chart140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18800" y="4840560"/>
            <a:ext cx="5358240" cy="36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Source Sans Pro"/>
                <a:ea typeface="Source Sans Pro"/>
              </a:rPr>
              <a:t>ATLANTA | AUSTIN | PHILADELPHIA | BENTONVILLE | ROMANIA | INDIA | AUSTRALIA | BRAZIL | NEPAL | CANADA</a:t>
            </a:r>
            <a:endParaRPr/>
          </a:p>
        </p:txBody>
      </p:sp>
      <p:sp>
        <p:nvSpPr>
          <p:cNvPr id="139" name="CustomShape 2"/>
          <p:cNvSpPr/>
          <p:nvPr/>
        </p:nvSpPr>
        <p:spPr>
          <a:xfrm flipH="1">
            <a:off x="151920" y="4777560"/>
            <a:ext cx="8863920" cy="360"/>
          </a:xfrm>
          <a:prstGeom prst="straightConnector1">
            <a:avLst/>
          </a:prstGeom>
          <a:noFill/>
          <a:ln w="9360">
            <a:solidFill>
              <a:srgbClr val="b1b1b1"/>
            </a:solidFill>
            <a:round/>
          </a:ln>
        </p:spPr>
      </p:sp>
      <p:sp>
        <p:nvSpPr>
          <p:cNvPr id="140" name="CustomShape 3"/>
          <p:cNvSpPr/>
          <p:nvPr/>
        </p:nvSpPr>
        <p:spPr>
          <a:xfrm flipH="1">
            <a:off x="118080" y="341640"/>
            <a:ext cx="8863920" cy="360"/>
          </a:xfrm>
          <a:prstGeom prst="straightConnector1">
            <a:avLst/>
          </a:prstGeom>
          <a:noFill/>
          <a:ln w="9360">
            <a:solidFill>
              <a:srgbClr val="b1b1b1"/>
            </a:solidFill>
            <a:round/>
          </a:ln>
        </p:spPr>
      </p:sp>
      <p:sp>
        <p:nvSpPr>
          <p:cNvPr id="141" name="CustomShape 4"/>
          <p:cNvSpPr/>
          <p:nvPr/>
        </p:nvSpPr>
        <p:spPr>
          <a:xfrm>
            <a:off x="7789320" y="4824360"/>
            <a:ext cx="2590200" cy="2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Helvetica Neue Light"/>
                <a:ea typeface="Helvetica Neue Light"/>
              </a:rPr>
              <a:t>www.softvision.com</a:t>
            </a:r>
            <a:endParaRPr/>
          </a:p>
        </p:txBody>
      </p:sp>
      <p:sp>
        <p:nvSpPr>
          <p:cNvPr id="142" name="CustomShape 5"/>
          <p:cNvSpPr/>
          <p:nvPr/>
        </p:nvSpPr>
        <p:spPr>
          <a:xfrm>
            <a:off x="118800" y="21240"/>
            <a:ext cx="35384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404040"/>
                </a:solidFill>
                <a:latin typeface="Helvetica Neue"/>
                <a:ea typeface="Helvetica Neue"/>
              </a:rPr>
              <a:t>Practical example</a:t>
            </a:r>
            <a:r>
              <a:rPr lang="en-US" sz="1600">
                <a:solidFill>
                  <a:srgbClr val="404040"/>
                </a:solidFill>
                <a:latin typeface="Helvetica Neue"/>
                <a:ea typeface="Helvetica Neue"/>
              </a:rPr>
              <a:t>	</a:t>
            </a:r>
            <a:r>
              <a:rPr lang="en-US" sz="1600">
                <a:solidFill>
                  <a:srgbClr val="404040"/>
                </a:solidFill>
                <a:latin typeface="Helvetica Neue"/>
                <a:ea typeface="Helvetica Neue"/>
              </a:rPr>
              <a:t> </a:t>
            </a:r>
            <a:endParaRPr/>
          </a:p>
        </p:txBody>
      </p:sp>
      <p:sp>
        <p:nvSpPr>
          <p:cNvPr id="143" name="CustomShape 6"/>
          <p:cNvSpPr/>
          <p:nvPr/>
        </p:nvSpPr>
        <p:spPr>
          <a:xfrm>
            <a:off x="152640" y="776160"/>
            <a:ext cx="846288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Let's setup a simple php webserver with a mysql backend using microservices. </a:t>
            </a:r>
            <a:endParaRPr/>
          </a:p>
        </p:txBody>
      </p:sp>
      <p:graphicFrame>
        <p:nvGraphicFramePr>
          <p:cNvPr id="144" name="Chart 1"/>
          <p:cNvGraphicFramePr/>
          <p:nvPr/>
        </p:nvGraphicFramePr>
        <p:xfrm>
          <a:off x="3471840" y="502200"/>
          <a:ext cx="6095160" cy="4063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5" name="Picture 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862400" y="91800"/>
            <a:ext cx="1099440" cy="17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118800" y="4840560"/>
            <a:ext cx="5358240" cy="36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Source Sans Pro"/>
                <a:ea typeface="Source Sans Pro"/>
              </a:rPr>
              <a:t>ATLANTA | AUSTIN | PHILADELPHIA | BENTONVILLE | ROMANIA | INDIA | AUSTRALIA | BRAZIL | NEPAL | CANADA</a:t>
            </a:r>
            <a:endParaRPr/>
          </a:p>
        </p:txBody>
      </p:sp>
      <p:sp>
        <p:nvSpPr>
          <p:cNvPr id="147" name="CustomShape 2"/>
          <p:cNvSpPr/>
          <p:nvPr/>
        </p:nvSpPr>
        <p:spPr>
          <a:xfrm flipH="1">
            <a:off x="151920" y="4777560"/>
            <a:ext cx="8863920" cy="360"/>
          </a:xfrm>
          <a:prstGeom prst="straightConnector1">
            <a:avLst/>
          </a:prstGeom>
          <a:noFill/>
          <a:ln w="9360">
            <a:solidFill>
              <a:srgbClr val="b1b1b1"/>
            </a:solidFill>
            <a:round/>
          </a:ln>
        </p:spPr>
      </p:sp>
      <p:sp>
        <p:nvSpPr>
          <p:cNvPr id="148" name="CustomShape 3"/>
          <p:cNvSpPr/>
          <p:nvPr/>
        </p:nvSpPr>
        <p:spPr>
          <a:xfrm flipH="1">
            <a:off x="118080" y="341640"/>
            <a:ext cx="8863920" cy="360"/>
          </a:xfrm>
          <a:prstGeom prst="straightConnector1">
            <a:avLst/>
          </a:prstGeom>
          <a:noFill/>
          <a:ln w="9360">
            <a:solidFill>
              <a:srgbClr val="b1b1b1"/>
            </a:solidFill>
            <a:round/>
          </a:ln>
        </p:spPr>
      </p:sp>
      <p:sp>
        <p:nvSpPr>
          <p:cNvPr id="149" name="CustomShape 4"/>
          <p:cNvSpPr/>
          <p:nvPr/>
        </p:nvSpPr>
        <p:spPr>
          <a:xfrm>
            <a:off x="7789320" y="4824360"/>
            <a:ext cx="2590200" cy="2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Helvetica Neue Light"/>
                <a:ea typeface="Helvetica Neue Light"/>
              </a:rPr>
              <a:t>www.softvision.com</a:t>
            </a:r>
            <a:endParaRPr/>
          </a:p>
        </p:txBody>
      </p:sp>
      <p:sp>
        <p:nvSpPr>
          <p:cNvPr id="150" name="CustomShape 5"/>
          <p:cNvSpPr/>
          <p:nvPr/>
        </p:nvSpPr>
        <p:spPr>
          <a:xfrm>
            <a:off x="118800" y="21240"/>
            <a:ext cx="35384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404040"/>
                </a:solidFill>
                <a:latin typeface="Helvetica Neue"/>
                <a:ea typeface="Helvetica Neue"/>
              </a:rPr>
              <a:t>Title </a:t>
            </a:r>
            <a:endParaRPr/>
          </a:p>
        </p:txBody>
      </p:sp>
      <p:sp>
        <p:nvSpPr>
          <p:cNvPr id="151" name="CustomShape 6"/>
          <p:cNvSpPr/>
          <p:nvPr/>
        </p:nvSpPr>
        <p:spPr>
          <a:xfrm>
            <a:off x="152640" y="776160"/>
            <a:ext cx="846288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Your text here</a:t>
            </a:r>
            <a:endParaRPr/>
          </a:p>
        </p:txBody>
      </p:sp>
      <p:graphicFrame>
        <p:nvGraphicFramePr>
          <p:cNvPr id="152" name="Chart 1"/>
          <p:cNvGraphicFramePr/>
          <p:nvPr/>
        </p:nvGraphicFramePr>
        <p:xfrm>
          <a:off x="3471840" y="502200"/>
          <a:ext cx="6095160" cy="4063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53" name="Picture 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862400" y="91800"/>
            <a:ext cx="1099440" cy="17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118800" y="4840560"/>
            <a:ext cx="5358240" cy="36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900">
                <a:solidFill>
                  <a:srgbClr val="ffffff"/>
                </a:solidFill>
                <a:latin typeface="Source Sans Pro"/>
                <a:ea typeface="Source Sans Pro"/>
              </a:rPr>
              <a:t>ATLANTA | AUSTIN | PHILADELPHIA | BENTONVILLE | ROMANIA | INDIA | AUSTRALIA | BRAZIL | NEPAL | CANADA</a:t>
            </a:r>
            <a:endParaRPr/>
          </a:p>
        </p:txBody>
      </p:sp>
      <p:sp>
        <p:nvSpPr>
          <p:cNvPr id="73" name="CustomShape 2"/>
          <p:cNvSpPr/>
          <p:nvPr/>
        </p:nvSpPr>
        <p:spPr>
          <a:xfrm flipH="1">
            <a:off x="151920" y="4777560"/>
            <a:ext cx="8863920" cy="360"/>
          </a:xfrm>
          <a:prstGeom prst="straightConnector1">
            <a:avLst/>
          </a:prstGeom>
          <a:noFill/>
          <a:ln w="9360">
            <a:solidFill>
              <a:srgbClr val="b1b1b1"/>
            </a:solidFill>
            <a:round/>
          </a:ln>
        </p:spPr>
      </p:sp>
      <p:sp>
        <p:nvSpPr>
          <p:cNvPr id="74" name="CustomShape 3"/>
          <p:cNvSpPr/>
          <p:nvPr/>
        </p:nvSpPr>
        <p:spPr>
          <a:xfrm>
            <a:off x="7789320" y="4824360"/>
            <a:ext cx="2590200" cy="2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000">
                <a:solidFill>
                  <a:srgbClr val="ffffff"/>
                </a:solidFill>
                <a:latin typeface="Helvetica Neue Light"/>
                <a:ea typeface="Helvetica Neue Light"/>
              </a:rPr>
              <a:t>www.softvision.com</a:t>
            </a:r>
            <a:endParaRPr/>
          </a:p>
        </p:txBody>
      </p:sp>
      <p:sp>
        <p:nvSpPr>
          <p:cNvPr id="75" name="CustomShape 4"/>
          <p:cNvSpPr/>
          <p:nvPr/>
        </p:nvSpPr>
        <p:spPr>
          <a:xfrm>
            <a:off x="362880" y="2069640"/>
            <a:ext cx="3538440" cy="2284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3600">
                <a:solidFill>
                  <a:srgbClr val="ffffff"/>
                </a:solidFill>
                <a:latin typeface="Helvetica Neue"/>
                <a:ea typeface="Helvetica Neue"/>
              </a:rPr>
              <a:t>The Future of Microservice Virtualization: Docker</a:t>
            </a:r>
            <a:endParaRPr/>
          </a:p>
        </p:txBody>
      </p:sp>
      <p:sp>
        <p:nvSpPr>
          <p:cNvPr id="76" name="CustomShape 5"/>
          <p:cNvSpPr/>
          <p:nvPr/>
        </p:nvSpPr>
        <p:spPr>
          <a:xfrm>
            <a:off x="362880" y="2715840"/>
            <a:ext cx="3538440" cy="45576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118800" y="4840560"/>
            <a:ext cx="5358240" cy="36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Source Sans Pro"/>
                <a:ea typeface="Source Sans Pro"/>
              </a:rPr>
              <a:t>ATLANTA | AUSTIN | PHILADELPHIA | BENTONVILLE | ROMANIA | INDIA | AUSTRALIA | BRAZIL | NEPAL | CANADA</a:t>
            </a:r>
            <a:endParaRPr/>
          </a:p>
        </p:txBody>
      </p:sp>
      <p:sp>
        <p:nvSpPr>
          <p:cNvPr id="78" name="CustomShape 2"/>
          <p:cNvSpPr/>
          <p:nvPr/>
        </p:nvSpPr>
        <p:spPr>
          <a:xfrm flipH="1">
            <a:off x="151920" y="4777560"/>
            <a:ext cx="8863920" cy="360"/>
          </a:xfrm>
          <a:prstGeom prst="straightConnector1">
            <a:avLst/>
          </a:prstGeom>
          <a:noFill/>
          <a:ln w="9360">
            <a:solidFill>
              <a:srgbClr val="b1b1b1"/>
            </a:solidFill>
            <a:round/>
          </a:ln>
        </p:spPr>
      </p:sp>
      <p:sp>
        <p:nvSpPr>
          <p:cNvPr id="79" name="CustomShape 3"/>
          <p:cNvSpPr/>
          <p:nvPr/>
        </p:nvSpPr>
        <p:spPr>
          <a:xfrm flipH="1">
            <a:off x="118080" y="341640"/>
            <a:ext cx="8863920" cy="360"/>
          </a:xfrm>
          <a:prstGeom prst="straightConnector1">
            <a:avLst/>
          </a:prstGeom>
          <a:noFill/>
          <a:ln w="9360">
            <a:solidFill>
              <a:srgbClr val="b1b1b1"/>
            </a:solidFill>
            <a:round/>
          </a:ln>
        </p:spPr>
      </p:sp>
      <p:sp>
        <p:nvSpPr>
          <p:cNvPr id="80" name="CustomShape 4"/>
          <p:cNvSpPr/>
          <p:nvPr/>
        </p:nvSpPr>
        <p:spPr>
          <a:xfrm>
            <a:off x="7789320" y="4824360"/>
            <a:ext cx="2590200" cy="2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Helvetica Neue Light"/>
                <a:ea typeface="Helvetica Neue Light"/>
              </a:rPr>
              <a:t>www.softvision.com</a:t>
            </a:r>
            <a:endParaRPr/>
          </a:p>
        </p:txBody>
      </p:sp>
      <p:sp>
        <p:nvSpPr>
          <p:cNvPr id="81" name="CustomShape 5"/>
          <p:cNvSpPr/>
          <p:nvPr/>
        </p:nvSpPr>
        <p:spPr>
          <a:xfrm>
            <a:off x="118800" y="21240"/>
            <a:ext cx="35384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404040"/>
                </a:solidFill>
                <a:latin typeface="Helvetica Neue"/>
                <a:ea typeface="Helvetica Neue"/>
              </a:rPr>
              <a:t>About me </a:t>
            </a:r>
            <a:endParaRPr/>
          </a:p>
        </p:txBody>
      </p:sp>
      <p:sp>
        <p:nvSpPr>
          <p:cNvPr id="82" name="CustomShape 6"/>
          <p:cNvSpPr/>
          <p:nvPr/>
        </p:nvSpPr>
        <p:spPr>
          <a:xfrm>
            <a:off x="152640" y="776160"/>
            <a:ext cx="8462880" cy="173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Senior devops engineer for Softvision for the last 3 years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Dedicated systems engineer for 2 years previous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LAMP stack programmer during college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Linux enthusiast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Big believer in automation</a:t>
            </a:r>
            <a:endParaRPr/>
          </a:p>
        </p:txBody>
      </p:sp>
      <p:graphicFrame>
        <p:nvGraphicFramePr>
          <p:cNvPr id="83" name="Chart 1"/>
          <p:cNvGraphicFramePr/>
          <p:nvPr/>
        </p:nvGraphicFramePr>
        <p:xfrm>
          <a:off x="3471840" y="502200"/>
          <a:ext cx="6095160" cy="4063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4" name="Picture 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862400" y="91800"/>
            <a:ext cx="1099440" cy="17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18800" y="4840560"/>
            <a:ext cx="5358240" cy="36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Source Sans Pro"/>
                <a:ea typeface="Source Sans Pro"/>
              </a:rPr>
              <a:t>ATLANTA | AUSTIN | PHILADELPHIA | BENTONVILLE | ROMANIA | INDIA | AUSTRALIA | BRAZIL | NEPAL | CANADA</a:t>
            </a:r>
            <a:endParaRPr/>
          </a:p>
        </p:txBody>
      </p:sp>
      <p:sp>
        <p:nvSpPr>
          <p:cNvPr id="86" name="CustomShape 2"/>
          <p:cNvSpPr/>
          <p:nvPr/>
        </p:nvSpPr>
        <p:spPr>
          <a:xfrm flipH="1">
            <a:off x="151920" y="4777560"/>
            <a:ext cx="8863920" cy="360"/>
          </a:xfrm>
          <a:prstGeom prst="straightConnector1">
            <a:avLst/>
          </a:prstGeom>
          <a:noFill/>
          <a:ln w="9360">
            <a:solidFill>
              <a:srgbClr val="b1b1b1"/>
            </a:solidFill>
            <a:round/>
          </a:ln>
        </p:spPr>
      </p:sp>
      <p:sp>
        <p:nvSpPr>
          <p:cNvPr id="87" name="CustomShape 3"/>
          <p:cNvSpPr/>
          <p:nvPr/>
        </p:nvSpPr>
        <p:spPr>
          <a:xfrm flipH="1">
            <a:off x="118080" y="341640"/>
            <a:ext cx="8863920" cy="360"/>
          </a:xfrm>
          <a:prstGeom prst="straightConnector1">
            <a:avLst/>
          </a:prstGeom>
          <a:noFill/>
          <a:ln w="9360">
            <a:solidFill>
              <a:srgbClr val="b1b1b1"/>
            </a:solidFill>
            <a:round/>
          </a:ln>
        </p:spPr>
      </p:sp>
      <p:sp>
        <p:nvSpPr>
          <p:cNvPr id="88" name="CustomShape 4"/>
          <p:cNvSpPr/>
          <p:nvPr/>
        </p:nvSpPr>
        <p:spPr>
          <a:xfrm>
            <a:off x="7789320" y="4824360"/>
            <a:ext cx="2590200" cy="2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Helvetica Neue Light"/>
                <a:ea typeface="Helvetica Neue Light"/>
              </a:rPr>
              <a:t>www.softvision.com</a:t>
            </a:r>
            <a:endParaRPr/>
          </a:p>
        </p:txBody>
      </p:sp>
      <p:sp>
        <p:nvSpPr>
          <p:cNvPr id="89" name="CustomShape 5"/>
          <p:cNvSpPr/>
          <p:nvPr/>
        </p:nvSpPr>
        <p:spPr>
          <a:xfrm>
            <a:off x="118800" y="21240"/>
            <a:ext cx="5184720" cy="57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404040"/>
                </a:solidFill>
                <a:latin typeface="Helvetica Neue"/>
                <a:ea typeface="Helvetica Neue"/>
              </a:rPr>
              <a:t>What Defines a Microservice Architecture?</a:t>
            </a:r>
            <a:endParaRPr/>
          </a:p>
        </p:txBody>
      </p:sp>
      <p:sp>
        <p:nvSpPr>
          <p:cNvPr id="90" name="CustomShape 6"/>
          <p:cNvSpPr/>
          <p:nvPr/>
        </p:nvSpPr>
        <p:spPr>
          <a:xfrm>
            <a:off x="152640" y="776160"/>
            <a:ext cx="6522480" cy="173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Modular application design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Each functionality is designed as a standalone service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These services communicate between themselves via APIs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endParaRPr/>
          </a:p>
        </p:txBody>
      </p:sp>
      <p:graphicFrame>
        <p:nvGraphicFramePr>
          <p:cNvPr id="91" name="Chart 1"/>
          <p:cNvGraphicFramePr/>
          <p:nvPr/>
        </p:nvGraphicFramePr>
        <p:xfrm>
          <a:off x="3471840" y="502200"/>
          <a:ext cx="6095160" cy="4063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2" name="Picture 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862400" y="91800"/>
            <a:ext cx="1099440" cy="17532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54880" y="1920240"/>
            <a:ext cx="8321040" cy="229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18800" y="4840560"/>
            <a:ext cx="5358240" cy="36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Source Sans Pro"/>
                <a:ea typeface="Source Sans Pro"/>
              </a:rPr>
              <a:t>ATLANTA | AUSTIN | PHILADELPHIA | BENTONVILLE | ROMANIA | INDIA | AUSTRALIA | BRAZIL | NEPAL | CANADA</a:t>
            </a:r>
            <a:endParaRPr/>
          </a:p>
        </p:txBody>
      </p:sp>
      <p:sp>
        <p:nvSpPr>
          <p:cNvPr id="95" name="CustomShape 2"/>
          <p:cNvSpPr/>
          <p:nvPr/>
        </p:nvSpPr>
        <p:spPr>
          <a:xfrm flipH="1">
            <a:off x="151920" y="4777560"/>
            <a:ext cx="8863920" cy="360"/>
          </a:xfrm>
          <a:prstGeom prst="straightConnector1">
            <a:avLst/>
          </a:prstGeom>
          <a:noFill/>
          <a:ln w="9360">
            <a:solidFill>
              <a:srgbClr val="b1b1b1"/>
            </a:solidFill>
            <a:round/>
          </a:ln>
        </p:spPr>
      </p:sp>
      <p:sp>
        <p:nvSpPr>
          <p:cNvPr id="96" name="CustomShape 3"/>
          <p:cNvSpPr/>
          <p:nvPr/>
        </p:nvSpPr>
        <p:spPr>
          <a:xfrm flipH="1">
            <a:off x="118080" y="341640"/>
            <a:ext cx="8863920" cy="360"/>
          </a:xfrm>
          <a:prstGeom prst="straightConnector1">
            <a:avLst/>
          </a:prstGeom>
          <a:noFill/>
          <a:ln w="9360">
            <a:solidFill>
              <a:srgbClr val="b1b1b1"/>
            </a:solidFill>
            <a:round/>
          </a:ln>
        </p:spPr>
      </p:sp>
      <p:sp>
        <p:nvSpPr>
          <p:cNvPr id="97" name="CustomShape 4"/>
          <p:cNvSpPr/>
          <p:nvPr/>
        </p:nvSpPr>
        <p:spPr>
          <a:xfrm>
            <a:off x="7789320" y="4824360"/>
            <a:ext cx="2590200" cy="2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Helvetica Neue Light"/>
                <a:ea typeface="Helvetica Neue Light"/>
              </a:rPr>
              <a:t>www.softvision.com</a:t>
            </a:r>
            <a:endParaRPr/>
          </a:p>
        </p:txBody>
      </p:sp>
      <p:sp>
        <p:nvSpPr>
          <p:cNvPr id="98" name="CustomShape 5"/>
          <p:cNvSpPr/>
          <p:nvPr/>
        </p:nvSpPr>
        <p:spPr>
          <a:xfrm>
            <a:off x="118800" y="21240"/>
            <a:ext cx="35384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404040"/>
                </a:solidFill>
                <a:latin typeface="Helvetica Neue"/>
                <a:ea typeface="Helvetica Neue"/>
              </a:rPr>
              <a:t>Why Microservices? </a:t>
            </a:r>
            <a:endParaRPr/>
          </a:p>
        </p:txBody>
      </p:sp>
      <p:sp>
        <p:nvSpPr>
          <p:cNvPr id="99" name="CustomShape 6"/>
          <p:cNvSpPr/>
          <p:nvPr/>
        </p:nvSpPr>
        <p:spPr>
          <a:xfrm>
            <a:off x="152640" y="776160"/>
            <a:ext cx="846288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Language independent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Fast iterations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Small teams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Fault isolation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Scalable</a:t>
            </a:r>
            <a:endParaRPr/>
          </a:p>
        </p:txBody>
      </p:sp>
      <p:graphicFrame>
        <p:nvGraphicFramePr>
          <p:cNvPr id="100" name="Chart 1"/>
          <p:cNvGraphicFramePr/>
          <p:nvPr/>
        </p:nvGraphicFramePr>
        <p:xfrm>
          <a:off x="3471840" y="502200"/>
          <a:ext cx="6095160" cy="4063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1" name="Picture 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862400" y="91800"/>
            <a:ext cx="1099440" cy="17532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383280" y="731520"/>
            <a:ext cx="4943880" cy="265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118800" y="4840560"/>
            <a:ext cx="5358240" cy="36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Source Sans Pro"/>
                <a:ea typeface="Source Sans Pro"/>
              </a:rPr>
              <a:t>ATLANTA | AUSTIN | PHILADELPHIA | BENTONVILLE | ROMANIA | INDIA | AUSTRALIA | BRAZIL | NEPAL | CANADA</a:t>
            </a:r>
            <a:endParaRPr/>
          </a:p>
        </p:txBody>
      </p:sp>
      <p:sp>
        <p:nvSpPr>
          <p:cNvPr id="104" name="CustomShape 2"/>
          <p:cNvSpPr/>
          <p:nvPr/>
        </p:nvSpPr>
        <p:spPr>
          <a:xfrm flipH="1">
            <a:off x="151920" y="4777560"/>
            <a:ext cx="8863920" cy="360"/>
          </a:xfrm>
          <a:prstGeom prst="straightConnector1">
            <a:avLst/>
          </a:prstGeom>
          <a:noFill/>
          <a:ln w="9360">
            <a:solidFill>
              <a:srgbClr val="b1b1b1"/>
            </a:solidFill>
            <a:round/>
          </a:ln>
        </p:spPr>
      </p:sp>
      <p:sp>
        <p:nvSpPr>
          <p:cNvPr id="105" name="CustomShape 3"/>
          <p:cNvSpPr/>
          <p:nvPr/>
        </p:nvSpPr>
        <p:spPr>
          <a:xfrm flipH="1">
            <a:off x="118080" y="341640"/>
            <a:ext cx="8863920" cy="360"/>
          </a:xfrm>
          <a:prstGeom prst="straightConnector1">
            <a:avLst/>
          </a:prstGeom>
          <a:noFill/>
          <a:ln w="9360">
            <a:solidFill>
              <a:srgbClr val="b1b1b1"/>
            </a:solidFill>
            <a:round/>
          </a:ln>
        </p:spPr>
      </p:sp>
      <p:sp>
        <p:nvSpPr>
          <p:cNvPr id="106" name="CustomShape 4"/>
          <p:cNvSpPr/>
          <p:nvPr/>
        </p:nvSpPr>
        <p:spPr>
          <a:xfrm>
            <a:off x="7789320" y="4824360"/>
            <a:ext cx="2590200" cy="2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Helvetica Neue Light"/>
                <a:ea typeface="Helvetica Neue Light"/>
              </a:rPr>
              <a:t>www.softvision.com</a:t>
            </a:r>
            <a:endParaRPr/>
          </a:p>
        </p:txBody>
      </p:sp>
      <p:sp>
        <p:nvSpPr>
          <p:cNvPr id="107" name="CustomShape 5"/>
          <p:cNvSpPr/>
          <p:nvPr/>
        </p:nvSpPr>
        <p:spPr>
          <a:xfrm>
            <a:off x="118800" y="21240"/>
            <a:ext cx="35384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404040"/>
                </a:solidFill>
                <a:latin typeface="Helvetica Neue"/>
                <a:ea typeface="Helvetica Neue"/>
              </a:rPr>
              <a:t>Disadvantages </a:t>
            </a:r>
            <a:endParaRPr/>
          </a:p>
        </p:txBody>
      </p:sp>
      <p:sp>
        <p:nvSpPr>
          <p:cNvPr id="108" name="CustomShape 6"/>
          <p:cNvSpPr/>
          <p:nvPr/>
        </p:nvSpPr>
        <p:spPr>
          <a:xfrm>
            <a:off x="152640" y="776160"/>
            <a:ext cx="350496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Can become overly complex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It requires teams to be in sync more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 </a:t>
            </a: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than what is usually the case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Can create overhead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Debugging can be harder</a:t>
            </a:r>
            <a:endParaRPr/>
          </a:p>
        </p:txBody>
      </p:sp>
      <p:graphicFrame>
        <p:nvGraphicFramePr>
          <p:cNvPr id="109" name="Chart 1"/>
          <p:cNvGraphicFramePr/>
          <p:nvPr/>
        </p:nvGraphicFramePr>
        <p:xfrm>
          <a:off x="3471840" y="502200"/>
          <a:ext cx="6095160" cy="4063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10" name="Picture 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862400" y="91800"/>
            <a:ext cx="1099440" cy="17532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657600" y="548640"/>
            <a:ext cx="4923720" cy="320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118800" y="4840560"/>
            <a:ext cx="5358240" cy="36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Source Sans Pro"/>
                <a:ea typeface="Source Sans Pro"/>
              </a:rPr>
              <a:t>ATLANTA | AUSTIN | PHILADELPHIA | BENTONVILLE | ROMANIA | INDIA | AUSTRALIA | BRAZIL | NEPAL | CANADA</a:t>
            </a:r>
            <a:endParaRPr/>
          </a:p>
        </p:txBody>
      </p:sp>
      <p:sp>
        <p:nvSpPr>
          <p:cNvPr id="113" name="CustomShape 2"/>
          <p:cNvSpPr/>
          <p:nvPr/>
        </p:nvSpPr>
        <p:spPr>
          <a:xfrm flipH="1">
            <a:off x="151920" y="4777560"/>
            <a:ext cx="8863920" cy="360"/>
          </a:xfrm>
          <a:prstGeom prst="straightConnector1">
            <a:avLst/>
          </a:prstGeom>
          <a:noFill/>
          <a:ln w="9360">
            <a:solidFill>
              <a:srgbClr val="b1b1b1"/>
            </a:solidFill>
            <a:round/>
          </a:ln>
        </p:spPr>
      </p:sp>
      <p:sp>
        <p:nvSpPr>
          <p:cNvPr id="114" name="CustomShape 3"/>
          <p:cNvSpPr/>
          <p:nvPr/>
        </p:nvSpPr>
        <p:spPr>
          <a:xfrm flipH="1">
            <a:off x="118080" y="341640"/>
            <a:ext cx="8863920" cy="360"/>
          </a:xfrm>
          <a:prstGeom prst="straightConnector1">
            <a:avLst/>
          </a:prstGeom>
          <a:noFill/>
          <a:ln w="9360">
            <a:solidFill>
              <a:srgbClr val="b1b1b1"/>
            </a:solidFill>
            <a:round/>
          </a:ln>
        </p:spPr>
      </p:sp>
      <p:sp>
        <p:nvSpPr>
          <p:cNvPr id="115" name="CustomShape 4"/>
          <p:cNvSpPr/>
          <p:nvPr/>
        </p:nvSpPr>
        <p:spPr>
          <a:xfrm>
            <a:off x="7789320" y="4824360"/>
            <a:ext cx="2590200" cy="2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Helvetica Neue Light"/>
                <a:ea typeface="Helvetica Neue Light"/>
              </a:rPr>
              <a:t>www.softvision.com</a:t>
            </a:r>
            <a:endParaRPr/>
          </a:p>
        </p:txBody>
      </p:sp>
      <p:sp>
        <p:nvSpPr>
          <p:cNvPr id="116" name="CustomShape 5"/>
          <p:cNvSpPr/>
          <p:nvPr/>
        </p:nvSpPr>
        <p:spPr>
          <a:xfrm>
            <a:off x="118800" y="21240"/>
            <a:ext cx="35384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404040"/>
                </a:solidFill>
                <a:latin typeface="Helvetica Neue"/>
                <a:ea typeface="Helvetica Neue"/>
              </a:rPr>
              <a:t>How Do I Microservices?  </a:t>
            </a:r>
            <a:endParaRPr/>
          </a:p>
        </p:txBody>
      </p:sp>
      <p:sp>
        <p:nvSpPr>
          <p:cNvPr id="117" name="CustomShape 6"/>
          <p:cNvSpPr/>
          <p:nvPr/>
        </p:nvSpPr>
        <p:spPr>
          <a:xfrm>
            <a:off x="152640" y="776160"/>
            <a:ext cx="268992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Introducing Docker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Small footprint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Works anywhere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CI friendly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Perfect for Microservices</a:t>
            </a:r>
            <a:endParaRPr/>
          </a:p>
        </p:txBody>
      </p:sp>
      <p:graphicFrame>
        <p:nvGraphicFramePr>
          <p:cNvPr id="118" name="Chart 1"/>
          <p:cNvGraphicFramePr/>
          <p:nvPr/>
        </p:nvGraphicFramePr>
        <p:xfrm>
          <a:off x="3471840" y="502200"/>
          <a:ext cx="6095160" cy="4063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19" name="Picture 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862400" y="91800"/>
            <a:ext cx="1099440" cy="17532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774160" y="822960"/>
            <a:ext cx="6095520" cy="298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118800" y="4840560"/>
            <a:ext cx="5358240" cy="36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Source Sans Pro"/>
                <a:ea typeface="Source Sans Pro"/>
              </a:rPr>
              <a:t>ATLANTA | AUSTIN | PHILADELPHIA | BENTONVILLE | ROMANIA | INDIA | AUSTRALIA | BRAZIL | NEPAL | CANADA</a:t>
            </a:r>
            <a:endParaRPr/>
          </a:p>
        </p:txBody>
      </p:sp>
      <p:sp>
        <p:nvSpPr>
          <p:cNvPr id="122" name="CustomShape 2"/>
          <p:cNvSpPr/>
          <p:nvPr/>
        </p:nvSpPr>
        <p:spPr>
          <a:xfrm flipH="1">
            <a:off x="151920" y="4777560"/>
            <a:ext cx="8863920" cy="360"/>
          </a:xfrm>
          <a:prstGeom prst="straightConnector1">
            <a:avLst/>
          </a:prstGeom>
          <a:noFill/>
          <a:ln w="9360">
            <a:solidFill>
              <a:srgbClr val="b1b1b1"/>
            </a:solidFill>
            <a:round/>
          </a:ln>
        </p:spPr>
      </p:sp>
      <p:sp>
        <p:nvSpPr>
          <p:cNvPr id="123" name="CustomShape 3"/>
          <p:cNvSpPr/>
          <p:nvPr/>
        </p:nvSpPr>
        <p:spPr>
          <a:xfrm flipH="1">
            <a:off x="118080" y="341640"/>
            <a:ext cx="8863920" cy="360"/>
          </a:xfrm>
          <a:prstGeom prst="straightConnector1">
            <a:avLst/>
          </a:prstGeom>
          <a:noFill/>
          <a:ln w="9360">
            <a:solidFill>
              <a:srgbClr val="b1b1b1"/>
            </a:solidFill>
            <a:round/>
          </a:ln>
        </p:spPr>
      </p:sp>
      <p:sp>
        <p:nvSpPr>
          <p:cNvPr id="124" name="CustomShape 4"/>
          <p:cNvSpPr/>
          <p:nvPr/>
        </p:nvSpPr>
        <p:spPr>
          <a:xfrm>
            <a:off x="7789320" y="4824360"/>
            <a:ext cx="2590200" cy="2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Helvetica Neue Light"/>
                <a:ea typeface="Helvetica Neue Light"/>
              </a:rPr>
              <a:t>www.softvision.com</a:t>
            </a:r>
            <a:endParaRPr/>
          </a:p>
        </p:txBody>
      </p:sp>
      <p:sp>
        <p:nvSpPr>
          <p:cNvPr id="125" name="CustomShape 5"/>
          <p:cNvSpPr/>
          <p:nvPr/>
        </p:nvSpPr>
        <p:spPr>
          <a:xfrm>
            <a:off x="118800" y="21240"/>
            <a:ext cx="417888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404040"/>
                </a:solidFill>
                <a:latin typeface="Helvetica Neue"/>
                <a:ea typeface="Helvetica Neue"/>
              </a:rPr>
              <a:t>Understanding Docker Architecture</a:t>
            </a:r>
            <a:endParaRPr/>
          </a:p>
        </p:txBody>
      </p:sp>
      <p:graphicFrame>
        <p:nvGraphicFramePr>
          <p:cNvPr id="126" name="Chart 1"/>
          <p:cNvGraphicFramePr/>
          <p:nvPr/>
        </p:nvGraphicFramePr>
        <p:xfrm>
          <a:off x="3471840" y="502200"/>
          <a:ext cx="6095160" cy="4063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7" name="Picture 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862400" y="91800"/>
            <a:ext cx="1099440" cy="17532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983160" y="695160"/>
            <a:ext cx="7178040" cy="375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118800" y="4840560"/>
            <a:ext cx="5358240" cy="363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900">
                <a:solidFill>
                  <a:srgbClr val="595959"/>
                </a:solidFill>
                <a:latin typeface="Source Sans Pro"/>
                <a:ea typeface="Source Sans Pro"/>
              </a:rPr>
              <a:t>ATLANTA | AUSTIN | PHILADELPHIA | BENTONVILLE | ROMANIA | INDIA | AUSTRALIA | BRAZIL | NEPAL | CANADA</a:t>
            </a:r>
            <a:endParaRPr/>
          </a:p>
        </p:txBody>
      </p:sp>
      <p:sp>
        <p:nvSpPr>
          <p:cNvPr id="130" name="CustomShape 2"/>
          <p:cNvSpPr/>
          <p:nvPr/>
        </p:nvSpPr>
        <p:spPr>
          <a:xfrm flipH="1">
            <a:off x="151920" y="4777560"/>
            <a:ext cx="8863920" cy="360"/>
          </a:xfrm>
          <a:prstGeom prst="straightConnector1">
            <a:avLst/>
          </a:prstGeom>
          <a:noFill/>
          <a:ln w="9360">
            <a:solidFill>
              <a:srgbClr val="b1b1b1"/>
            </a:solidFill>
            <a:round/>
          </a:ln>
        </p:spPr>
      </p:sp>
      <p:sp>
        <p:nvSpPr>
          <p:cNvPr id="131" name="CustomShape 3"/>
          <p:cNvSpPr/>
          <p:nvPr/>
        </p:nvSpPr>
        <p:spPr>
          <a:xfrm flipH="1">
            <a:off x="118080" y="341640"/>
            <a:ext cx="8863920" cy="360"/>
          </a:xfrm>
          <a:prstGeom prst="straightConnector1">
            <a:avLst/>
          </a:prstGeom>
          <a:noFill/>
          <a:ln w="9360">
            <a:solidFill>
              <a:srgbClr val="b1b1b1"/>
            </a:solidFill>
            <a:round/>
          </a:ln>
        </p:spPr>
      </p:sp>
      <p:sp>
        <p:nvSpPr>
          <p:cNvPr id="132" name="CustomShape 4"/>
          <p:cNvSpPr/>
          <p:nvPr/>
        </p:nvSpPr>
        <p:spPr>
          <a:xfrm>
            <a:off x="7789320" y="4824360"/>
            <a:ext cx="2590200" cy="24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000">
                <a:solidFill>
                  <a:srgbClr val="808080"/>
                </a:solidFill>
                <a:latin typeface="Helvetica Neue Light"/>
                <a:ea typeface="Helvetica Neue Light"/>
              </a:rPr>
              <a:t>www.softvision.com</a:t>
            </a:r>
            <a:endParaRPr/>
          </a:p>
        </p:txBody>
      </p:sp>
      <p:sp>
        <p:nvSpPr>
          <p:cNvPr id="133" name="CustomShape 5"/>
          <p:cNvSpPr/>
          <p:nvPr/>
        </p:nvSpPr>
        <p:spPr>
          <a:xfrm>
            <a:off x="118800" y="21240"/>
            <a:ext cx="3538440" cy="33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404040"/>
                </a:solidFill>
                <a:latin typeface="Helvetica Neue"/>
                <a:ea typeface="Helvetica Neue"/>
              </a:rPr>
              <a:t>What Is A Docker Image</a:t>
            </a:r>
            <a:endParaRPr/>
          </a:p>
        </p:txBody>
      </p:sp>
      <p:sp>
        <p:nvSpPr>
          <p:cNvPr id="134" name="CustomShape 6"/>
          <p:cNvSpPr/>
          <p:nvPr/>
        </p:nvSpPr>
        <p:spPr>
          <a:xfrm>
            <a:off x="152640" y="776160"/>
            <a:ext cx="4602240" cy="27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Most similar analogy is to a VM virtual hard disk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Has a couple of advantages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Is layered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Allows for commits and reverts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200">
                <a:solidFill>
                  <a:srgbClr val="000000"/>
                </a:solidFill>
                <a:latin typeface="Helvetica Neue"/>
                <a:ea typeface="Helvetica Neue"/>
              </a:rPr>
              <a:t>Can be shared both as a finished block of data or as a text file of build instructions known as a Dockerfile</a:t>
            </a:r>
            <a:endParaRPr/>
          </a:p>
        </p:txBody>
      </p:sp>
      <p:graphicFrame>
        <p:nvGraphicFramePr>
          <p:cNvPr id="135" name="Chart 1"/>
          <p:cNvGraphicFramePr/>
          <p:nvPr/>
        </p:nvGraphicFramePr>
        <p:xfrm>
          <a:off x="3471840" y="502200"/>
          <a:ext cx="6095160" cy="4063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36" name="Picture 7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862400" y="91800"/>
            <a:ext cx="1099440" cy="17532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206240" y="731880"/>
            <a:ext cx="4754520" cy="356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